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4" r:id="rId6"/>
    <p:sldId id="265"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DED63FA-4253-409F-8308-F4191ADA8666}" type="datetimeFigureOut">
              <a:rPr lang="en-US" smtClean="0"/>
              <a:pPr/>
              <a:t>9/8/2011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8F1405C-F3E9-408B-AF86-57859E8ABA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ED63FA-4253-409F-8308-F4191ADA8666}" type="datetimeFigureOut">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ED63FA-4253-409F-8308-F4191ADA8666}" type="datetimeFigureOut">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ED63FA-4253-409F-8308-F4191ADA8666}" type="datetimeFigureOut">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DED63FA-4253-409F-8308-F4191ADA8666}" type="datetimeFigureOut">
              <a:rPr lang="en-US" smtClean="0"/>
              <a:pPr/>
              <a:t>9/8/2011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ED63FA-4253-409F-8308-F4191ADA8666}" type="datetimeFigureOut">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DED63FA-4253-409F-8308-F4191ADA8666}" type="datetimeFigureOut">
              <a:rPr lang="en-US" smtClean="0"/>
              <a:pPr/>
              <a:t>9/8/2011</a:t>
            </a:fld>
            <a:endParaRPr lang="en-US"/>
          </a:p>
        </p:txBody>
      </p:sp>
      <p:sp>
        <p:nvSpPr>
          <p:cNvPr id="27" name="Slide Number Placeholder 26"/>
          <p:cNvSpPr>
            <a:spLocks noGrp="1"/>
          </p:cNvSpPr>
          <p:nvPr>
            <p:ph type="sldNum" sz="quarter" idx="11"/>
          </p:nvPr>
        </p:nvSpPr>
        <p:spPr/>
        <p:txBody>
          <a:bodyPr rtlCol="0"/>
          <a:lstStyle/>
          <a:p>
            <a:fld id="{68F1405C-F3E9-408B-AF86-57859E8ABABA}"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DED63FA-4253-409F-8308-F4191ADA8666}" type="datetimeFigureOut">
              <a:rPr lang="en-US" smtClean="0"/>
              <a:pPr/>
              <a:t>9/8/2011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8F1405C-F3E9-408B-AF86-57859E8ABA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ED63FA-4253-409F-8308-F4191ADA8666}" type="datetimeFigureOut">
              <a:rPr lang="en-US" smtClean="0"/>
              <a:pPr/>
              <a:t>9/8/2011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DED63FA-4253-409F-8308-F4191ADA8666}" type="datetimeFigureOut">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ED63FA-4253-409F-8308-F4191ADA8666}" type="datetimeFigureOut">
              <a:rPr lang="en-US" smtClean="0"/>
              <a:pPr/>
              <a:t>9/8/2011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F1405C-F3E9-408B-AF86-57859E8ABA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DED63FA-4253-409F-8308-F4191ADA8666}" type="datetimeFigureOut">
              <a:rPr lang="en-US" smtClean="0"/>
              <a:pPr/>
              <a:t>9/8/2011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8F1405C-F3E9-408B-AF86-57859E8ABA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Rhetoric</a:t>
            </a:r>
            <a:endParaRPr lang="en-US" dirty="0"/>
          </a:p>
        </p:txBody>
      </p:sp>
      <p:sp>
        <p:nvSpPr>
          <p:cNvPr id="3" name="Subtitle 2"/>
          <p:cNvSpPr>
            <a:spLocks noGrp="1"/>
          </p:cNvSpPr>
          <p:nvPr>
            <p:ph type="subTitle" idx="1"/>
          </p:nvPr>
        </p:nvSpPr>
        <p:spPr/>
        <p:txBody>
          <a:bodyPr/>
          <a:lstStyle/>
          <a:p>
            <a:r>
              <a:rPr lang="en-US" dirty="0" smtClean="0"/>
              <a:t>September 8, 2011</a:t>
            </a:r>
          </a:p>
          <a:p>
            <a:r>
              <a:rPr lang="en-US" dirty="0" smtClean="0"/>
              <a:t>Ethos, Logos, and </a:t>
            </a:r>
            <a:r>
              <a:rPr lang="en-US" dirty="0" smtClean="0"/>
              <a:t>Pathos</a:t>
            </a:r>
          </a:p>
          <a:p>
            <a:r>
              <a:rPr lang="en-US" smtClean="0"/>
              <a:t>Unit 1</a:t>
            </a:r>
            <a:endParaRPr lang="en-US" dirty="0" smtClean="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Definition of Rhetoric</a:t>
            </a:r>
            <a:endParaRPr lang="en-US" dirty="0"/>
          </a:p>
        </p:txBody>
      </p:sp>
      <p:sp>
        <p:nvSpPr>
          <p:cNvPr id="3" name="Content Placeholder 2"/>
          <p:cNvSpPr>
            <a:spLocks noGrp="1"/>
          </p:cNvSpPr>
          <p:nvPr>
            <p:ph idx="1"/>
          </p:nvPr>
        </p:nvSpPr>
        <p:spPr/>
        <p:txBody>
          <a:bodyPr/>
          <a:lstStyle/>
          <a:p>
            <a:r>
              <a:rPr lang="en-US" dirty="0" smtClean="0"/>
              <a:t>“Rhetoric” was a term coined by Aristotle.</a:t>
            </a:r>
          </a:p>
          <a:p>
            <a:pPr>
              <a:buNone/>
            </a:pPr>
            <a:endParaRPr lang="en-US" dirty="0" smtClean="0"/>
          </a:p>
          <a:p>
            <a:r>
              <a:rPr lang="en-US" dirty="0" smtClean="0"/>
              <a:t>It is </a:t>
            </a:r>
            <a:r>
              <a:rPr lang="en-US" i="1" dirty="0" smtClean="0"/>
              <a:t>not</a:t>
            </a:r>
            <a:r>
              <a:rPr lang="en-US" dirty="0" smtClean="0"/>
              <a:t> defined as “trickery.”</a:t>
            </a:r>
          </a:p>
          <a:p>
            <a:pPr>
              <a:buNone/>
            </a:pPr>
            <a:endParaRPr lang="en-US" dirty="0" smtClean="0"/>
          </a:p>
          <a:p>
            <a:r>
              <a:rPr lang="en-US" dirty="0" smtClean="0"/>
              <a:t>It </a:t>
            </a:r>
            <a:r>
              <a:rPr lang="en-US" i="1" dirty="0" smtClean="0"/>
              <a:t>is</a:t>
            </a:r>
            <a:r>
              <a:rPr lang="en-US" dirty="0" smtClean="0"/>
              <a:t> </a:t>
            </a:r>
            <a:r>
              <a:rPr lang="en-US" u="sng" dirty="0" smtClean="0"/>
              <a:t>the use of the best available tools to persuade an audience and to appeal to that audience from a position of strength.</a:t>
            </a:r>
          </a:p>
          <a:p>
            <a:endParaRPr lang="en-US" u="sng"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Appealing to an Audience</a:t>
            </a:r>
            <a:endParaRPr lang="en-US" dirty="0"/>
          </a:p>
        </p:txBody>
      </p:sp>
      <p:sp>
        <p:nvSpPr>
          <p:cNvPr id="3" name="Content Placeholder 2"/>
          <p:cNvSpPr>
            <a:spLocks noGrp="1"/>
          </p:cNvSpPr>
          <p:nvPr>
            <p:ph idx="1"/>
          </p:nvPr>
        </p:nvSpPr>
        <p:spPr/>
        <p:txBody>
          <a:bodyPr/>
          <a:lstStyle/>
          <a:p>
            <a:r>
              <a:rPr lang="en-US" b="1" dirty="0" smtClean="0"/>
              <a:t>Ethos</a:t>
            </a:r>
            <a:r>
              <a:rPr lang="en-US" dirty="0" smtClean="0"/>
              <a:t>- think of “</a:t>
            </a:r>
            <a:r>
              <a:rPr lang="en-US" u="sng" dirty="0" smtClean="0"/>
              <a:t>ethics</a:t>
            </a:r>
            <a:r>
              <a:rPr lang="en-US" dirty="0" smtClean="0"/>
              <a:t>” or </a:t>
            </a:r>
            <a:r>
              <a:rPr lang="en-US" u="sng" dirty="0" smtClean="0"/>
              <a:t>values</a:t>
            </a:r>
            <a:r>
              <a:rPr lang="en-US" dirty="0" smtClean="0"/>
              <a:t>; a writer uses ethos to demonstrate that he/she is trustworthy or credible</a:t>
            </a:r>
          </a:p>
          <a:p>
            <a:r>
              <a:rPr lang="en-US" b="1" dirty="0" smtClean="0"/>
              <a:t>Logos</a:t>
            </a:r>
            <a:r>
              <a:rPr lang="en-US" dirty="0" smtClean="0"/>
              <a:t>- another term for “</a:t>
            </a:r>
            <a:r>
              <a:rPr lang="en-US" u="sng" dirty="0" smtClean="0"/>
              <a:t>reason</a:t>
            </a:r>
            <a:r>
              <a:rPr lang="en-US" dirty="0" smtClean="0"/>
              <a:t>;” a writer’s use of logos is accomplished through the use of details, </a:t>
            </a:r>
            <a:r>
              <a:rPr lang="en-US" u="sng" dirty="0" smtClean="0"/>
              <a:t>facts</a:t>
            </a:r>
            <a:r>
              <a:rPr lang="en-US" dirty="0" smtClean="0"/>
              <a:t>, statistics, expert testimony, etc.</a:t>
            </a:r>
          </a:p>
          <a:p>
            <a:r>
              <a:rPr lang="en-US" b="1" dirty="0" smtClean="0"/>
              <a:t>Pathos</a:t>
            </a:r>
            <a:r>
              <a:rPr lang="en-US" dirty="0" smtClean="0"/>
              <a:t>- </a:t>
            </a:r>
            <a:r>
              <a:rPr lang="en-US" u="sng" dirty="0" smtClean="0"/>
              <a:t>emotions</a:t>
            </a:r>
          </a:p>
          <a:p>
            <a:pPr lvl="1"/>
            <a:r>
              <a:rPr lang="en-US" dirty="0" smtClean="0">
                <a:solidFill>
                  <a:srgbClr val="0070C0"/>
                </a:solidFill>
              </a:rPr>
              <a:t>An argument based solely on pathos is rarely effective!</a:t>
            </a:r>
            <a:endParaRPr lang="en-US"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1600200"/>
            <a:ext cx="3383280" cy="3851030"/>
          </a:xfrm>
        </p:spPr>
        <p:txBody>
          <a:bodyPr>
            <a:noAutofit/>
          </a:bodyPr>
          <a:lstStyle/>
          <a:p>
            <a:pPr algn="ctr"/>
            <a:r>
              <a:rPr lang="en-US" sz="2000" u="sng" dirty="0" smtClean="0"/>
              <a:t>Let’s Practice!</a:t>
            </a:r>
            <a:br>
              <a:rPr lang="en-US" sz="2000" u="sng" dirty="0" smtClean="0"/>
            </a:br>
            <a:r>
              <a:rPr lang="en-US" sz="2000" dirty="0" smtClean="0"/>
              <a:t/>
            </a:r>
            <a:br>
              <a:rPr lang="en-US" sz="2000" dirty="0" smtClean="0"/>
            </a:br>
            <a:r>
              <a:rPr lang="en-US" sz="2000" dirty="0" smtClean="0"/>
              <a:t/>
            </a:r>
            <a:br>
              <a:rPr lang="en-US" sz="2000" dirty="0" smtClean="0"/>
            </a:br>
            <a:r>
              <a:rPr lang="en-US" sz="2000" dirty="0" smtClean="0"/>
              <a:t>How does the artist of this political cartoon use ethos, logos, and/or pathos?</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Do you think the artist makes a successful argument? </a:t>
            </a:r>
            <a:br>
              <a:rPr lang="en-US" sz="2000" dirty="0" smtClean="0"/>
            </a:br>
            <a:r>
              <a:rPr lang="en-US" sz="2000" dirty="0" smtClean="0"/>
              <a:t/>
            </a:r>
            <a:br>
              <a:rPr lang="en-US" sz="2000" dirty="0" smtClean="0"/>
            </a:br>
            <a:endParaRPr lang="en-US" sz="2000" dirty="0"/>
          </a:p>
        </p:txBody>
      </p:sp>
      <p:pic>
        <p:nvPicPr>
          <p:cNvPr id="5" name="Content Placeholder 4" descr="Obama Cartoon.png"/>
          <p:cNvPicPr>
            <a:picLocks noGrp="1" noChangeAspect="1"/>
          </p:cNvPicPr>
          <p:nvPr>
            <p:ph sz="half" idx="1"/>
          </p:nvPr>
        </p:nvPicPr>
        <p:blipFill>
          <a:blip r:embed="rId2" cstate="print"/>
          <a:stretch>
            <a:fillRect/>
          </a:stretch>
        </p:blipFill>
        <p:spPr>
          <a:xfrm>
            <a:off x="228600" y="1143000"/>
            <a:ext cx="5174577" cy="4343400"/>
          </a:xfr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Quiz Question 1</a:t>
            </a:r>
            <a:endParaRPr lang="en-US" dirty="0"/>
          </a:p>
        </p:txBody>
      </p:sp>
      <p:sp>
        <p:nvSpPr>
          <p:cNvPr id="3" name="Content Placeholder 2"/>
          <p:cNvSpPr>
            <a:spLocks noGrp="1"/>
          </p:cNvSpPr>
          <p:nvPr>
            <p:ph idx="1"/>
          </p:nvPr>
        </p:nvSpPr>
        <p:spPr/>
        <p:txBody>
          <a:bodyPr/>
          <a:lstStyle/>
          <a:p>
            <a:pPr algn="ctr"/>
            <a:r>
              <a:rPr lang="en-US" dirty="0" smtClean="0"/>
              <a:t>When speakers stress that they are “concerned parents,” “recovering alcoholics,” or “reputable doctors,” which of the three appeals are they using?</a:t>
            </a:r>
          </a:p>
          <a:p>
            <a:pPr algn="ctr">
              <a:buNone/>
            </a:pPr>
            <a:endParaRPr lang="en-US" dirty="0" smtClean="0"/>
          </a:p>
          <a:p>
            <a:pPr algn="ctr"/>
            <a:r>
              <a:rPr lang="en-US" dirty="0" smtClean="0"/>
              <a:t>ANSWER: ETHOS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Quiz Question 2</a:t>
            </a:r>
            <a:endParaRPr lang="en-US" dirty="0"/>
          </a:p>
        </p:txBody>
      </p:sp>
      <p:sp>
        <p:nvSpPr>
          <p:cNvPr id="3" name="Content Placeholder 2"/>
          <p:cNvSpPr>
            <a:spLocks noGrp="1"/>
          </p:cNvSpPr>
          <p:nvPr>
            <p:ph idx="1"/>
          </p:nvPr>
        </p:nvSpPr>
        <p:spPr/>
        <p:txBody>
          <a:bodyPr/>
          <a:lstStyle/>
          <a:p>
            <a:pPr algn="ctr"/>
            <a:r>
              <a:rPr lang="en-US" dirty="0" smtClean="0"/>
              <a:t>When a writer refers to his “seventeen years of playing baseball” or gives information about the symptoms of the disease from which he is suffering, which of the three appeals is he using?</a:t>
            </a:r>
          </a:p>
          <a:p>
            <a:pPr algn="ctr">
              <a:buNone/>
            </a:pPr>
            <a:endParaRPr lang="en-US" dirty="0" smtClean="0"/>
          </a:p>
          <a:p>
            <a:pPr algn="ctr"/>
            <a:r>
              <a:rPr lang="en-US" dirty="0" smtClean="0"/>
              <a:t>ANSWER: LOGOS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Quiz Question 3</a:t>
            </a:r>
            <a:endParaRPr lang="en-US" dirty="0"/>
          </a:p>
        </p:txBody>
      </p:sp>
      <p:sp>
        <p:nvSpPr>
          <p:cNvPr id="3" name="Content Placeholder 2"/>
          <p:cNvSpPr>
            <a:spLocks noGrp="1"/>
          </p:cNvSpPr>
          <p:nvPr>
            <p:ph idx="1"/>
          </p:nvPr>
        </p:nvSpPr>
        <p:spPr/>
        <p:txBody>
          <a:bodyPr/>
          <a:lstStyle/>
          <a:p>
            <a:pPr algn="ctr"/>
            <a:r>
              <a:rPr lang="en-US" dirty="0" smtClean="0"/>
              <a:t>When a speaker uses figurative language (metaphors or similes), tells a personal story, or includes strong images in his writing, which of the three appeals is he using?</a:t>
            </a:r>
          </a:p>
          <a:p>
            <a:pPr algn="ctr">
              <a:buNone/>
            </a:pPr>
            <a:endParaRPr lang="en-US" dirty="0" smtClean="0"/>
          </a:p>
          <a:p>
            <a:pPr algn="ctr"/>
            <a:r>
              <a:rPr lang="en-US" dirty="0" smtClean="0"/>
              <a:t>ANSWER: PATHOS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187</TotalTime>
  <Words>248</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vt:lpstr>
      <vt:lpstr>Introduction to Rhetoric</vt:lpstr>
      <vt:lpstr>Definition of Rhetoric</vt:lpstr>
      <vt:lpstr>Tools for Appealing to an Audience</vt:lpstr>
      <vt:lpstr>Let’s Practice!   How does the artist of this political cartoon use ethos, logos, and/or pathos?   Do you think the artist makes a successful argument?   </vt:lpstr>
      <vt:lpstr>Quiz Question 1</vt:lpstr>
      <vt:lpstr>Quiz Question 2</vt:lpstr>
      <vt:lpstr>Quiz Question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Rhetoric</dc:title>
  <dc:creator>Bonnie &amp; Danie Fineman</dc:creator>
  <cp:lastModifiedBy>Administrator</cp:lastModifiedBy>
  <cp:revision>4</cp:revision>
  <dcterms:created xsi:type="dcterms:W3CDTF">2011-09-07T23:37:12Z</dcterms:created>
  <dcterms:modified xsi:type="dcterms:W3CDTF">2011-09-08T16:35:36Z</dcterms:modified>
</cp:coreProperties>
</file>